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8"/>
  </p:notesMasterIdLst>
  <p:sldIdLst>
    <p:sldId id="256" r:id="rId2"/>
    <p:sldId id="290" r:id="rId3"/>
    <p:sldId id="294" r:id="rId4"/>
    <p:sldId id="279" r:id="rId5"/>
    <p:sldId id="295" r:id="rId6"/>
    <p:sldId id="293" r:id="rId7"/>
    <p:sldId id="284" r:id="rId8"/>
    <p:sldId id="296" r:id="rId9"/>
    <p:sldId id="287" r:id="rId10"/>
    <p:sldId id="270" r:id="rId11"/>
    <p:sldId id="289" r:id="rId12"/>
    <p:sldId id="288" r:id="rId13"/>
    <p:sldId id="268" r:id="rId14"/>
    <p:sldId id="264" r:id="rId15"/>
    <p:sldId id="265" r:id="rId16"/>
    <p:sldId id="266" r:id="rId17"/>
    <p:sldId id="285" r:id="rId18"/>
    <p:sldId id="269" r:id="rId19"/>
    <p:sldId id="272" r:id="rId20"/>
    <p:sldId id="273" r:id="rId21"/>
    <p:sldId id="274" r:id="rId22"/>
    <p:sldId id="275" r:id="rId23"/>
    <p:sldId id="286" r:id="rId24"/>
    <p:sldId id="277" r:id="rId25"/>
    <p:sldId id="278" r:id="rId26"/>
    <p:sldId id="292" r:id="rId27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1pPr>
    <a:lvl2pPr marL="0" marR="0" indent="1714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2pPr>
    <a:lvl3pPr marL="0" marR="0" indent="3429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3pPr>
    <a:lvl4pPr marL="0" marR="0" indent="5143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4pPr>
    <a:lvl5pPr marL="0" marR="0" indent="6858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5pPr>
    <a:lvl6pPr marL="0" marR="0" indent="8572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6pPr>
    <a:lvl7pPr marL="0" marR="0" indent="10287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7pPr>
    <a:lvl8pPr marL="0" marR="0" indent="12001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8pPr>
    <a:lvl9pPr marL="0" marR="0" indent="13716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0"/>
    <p:restoredTop sz="94709"/>
  </p:normalViewPr>
  <p:slideViewPr>
    <p:cSldViewPr snapToGrid="0" showGuides="1">
      <p:cViewPr varScale="1">
        <p:scale>
          <a:sx n="121" d="100"/>
          <a:sy n="121" d="100"/>
        </p:scale>
        <p:origin x="176" y="2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1pPr>
    <a:lvl2pPr indent="857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2pPr>
    <a:lvl3pPr indent="1714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3pPr>
    <a:lvl4pPr indent="2571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4pPr>
    <a:lvl5pPr indent="3429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5pPr>
    <a:lvl6pPr indent="4286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6pPr>
    <a:lvl7pPr indent="5143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7pPr>
    <a:lvl8pPr indent="6000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8pPr>
    <a:lvl9pPr indent="6858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6AB95-D2D8-1698-7F87-71E158A05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40FC6-0288-A0F8-E856-BDE7DE7A3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F251D-9BD9-48CC-4868-215EE4858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4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85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15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1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UCSD-BrandRefresh-PPTBackgrounds-v4_Blues-NotchTop.png" descr="UCSD-BrandRefresh-PPTBackgrounds-v4_Blues-NotchTop.png"/>
          <p:cNvPicPr>
            <a:picLocks noChangeAspect="1"/>
          </p:cNvPicPr>
          <p:nvPr/>
        </p:nvPicPr>
        <p:blipFill>
          <a:blip r:embed="rId2"/>
          <a:srcRect t="26" b="26"/>
          <a:stretch>
            <a:fillRect/>
          </a:stretch>
        </p:blipFill>
        <p:spPr>
          <a:xfrm>
            <a:off x="1850" y="0"/>
            <a:ext cx="91403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UCSanDiegoLogo-White.png"/>
          <p:cNvSpPr>
            <a:spLocks noGrp="1"/>
          </p:cNvSpPr>
          <p:nvPr>
            <p:ph type="pic" sz="quarter" idx="21" hasCustomPrompt="1"/>
          </p:nvPr>
        </p:nvSpPr>
        <p:spPr>
          <a:xfrm>
            <a:off x="6819843" y="286172"/>
            <a:ext cx="2009775" cy="3822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  <a:endParaRPr dirty="0"/>
          </a:p>
        </p:txBody>
      </p:sp>
      <p:sp>
        <p:nvSpPr>
          <p:cNvPr id="1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57201" y="4447449"/>
            <a:ext cx="8229598" cy="23886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263128">
              <a:lnSpc>
                <a:spcPct val="100000"/>
              </a:lnSpc>
              <a:buNone/>
              <a:defRPr sz="1100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Author and Date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2782661"/>
            <a:ext cx="8229600" cy="7143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5pPr>
          </a:lstStyle>
          <a:p>
            <a:r>
              <a:rPr dirty="0"/>
              <a:t>Presentation Subtitl</a:t>
            </a:r>
            <a:r>
              <a:rPr lang="en-US" dirty="0"/>
              <a:t>e</a:t>
            </a:r>
            <a:endParaRPr dirty="0"/>
          </a:p>
        </p:txBody>
      </p:sp>
      <p:sp>
        <p:nvSpPr>
          <p:cNvPr id="15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1057275"/>
            <a:ext cx="8229599" cy="171193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r>
              <a:rPr dirty="0"/>
              <a:t>Presentation Title</a:t>
            </a: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641B-6EE8-4542-4BA9-3AE36615C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4DB3179-3450-9F01-9949-63BE483F4F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/>
          <a:lstStyle/>
          <a:p>
            <a:pPr lvl="0"/>
            <a:r>
              <a:rPr lang="en-US" dirty="0"/>
              <a:t>Agenda item goes here</a:t>
            </a:r>
          </a:p>
          <a:p>
            <a:pPr lvl="1"/>
            <a:r>
              <a:rPr lang="en-US" dirty="0"/>
              <a:t>Sub-item goes here</a:t>
            </a:r>
          </a:p>
          <a:p>
            <a:pPr lvl="1"/>
            <a:r>
              <a:rPr lang="en-US" dirty="0"/>
              <a:t>Sub-item goes here</a:t>
            </a:r>
          </a:p>
          <a:p>
            <a:pPr lvl="0"/>
            <a:r>
              <a:rPr lang="en-US" dirty="0"/>
              <a:t>Agenda item goes here</a:t>
            </a:r>
          </a:p>
          <a:p>
            <a:pPr lvl="0"/>
            <a:r>
              <a:rPr lang="en-US" dirty="0"/>
              <a:t>Agenda item goes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FDC2CF-C9ED-EF7E-88D5-04EA9DBEF0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78EA3C-581B-6219-9244-7D21620F23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#"/>
          <p:cNvSpPr>
            <a:spLocks noGrp="1"/>
          </p:cNvSpPr>
          <p:nvPr>
            <p:ph type="body" sz="quarter" idx="21" hasCustomPrompt="1"/>
          </p:nvPr>
        </p:nvSpPr>
        <p:spPr>
          <a:xfrm>
            <a:off x="452438" y="13093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28" name="Agenda Item Goes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951212" y="13021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29" name="#"/>
          <p:cNvSpPr>
            <a:spLocks noGrp="1"/>
          </p:cNvSpPr>
          <p:nvPr>
            <p:ph type="body" sz="quarter" idx="23" hasCustomPrompt="1"/>
          </p:nvPr>
        </p:nvSpPr>
        <p:spPr>
          <a:xfrm>
            <a:off x="452438" y="189406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0" name="#"/>
          <p:cNvSpPr>
            <a:spLocks noGrp="1"/>
          </p:cNvSpPr>
          <p:nvPr>
            <p:ph type="body" sz="quarter" idx="24" hasCustomPrompt="1"/>
          </p:nvPr>
        </p:nvSpPr>
        <p:spPr>
          <a:xfrm>
            <a:off x="452438" y="24788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1" name="#"/>
          <p:cNvSpPr>
            <a:spLocks noGrp="1"/>
          </p:cNvSpPr>
          <p:nvPr>
            <p:ph type="body" sz="quarter" idx="25" hasCustomPrompt="1"/>
          </p:nvPr>
        </p:nvSpPr>
        <p:spPr>
          <a:xfrm>
            <a:off x="452438" y="36483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2" name="#"/>
          <p:cNvSpPr>
            <a:spLocks noGrp="1"/>
          </p:cNvSpPr>
          <p:nvPr>
            <p:ph type="body" sz="quarter" idx="26" hasCustomPrompt="1"/>
          </p:nvPr>
        </p:nvSpPr>
        <p:spPr>
          <a:xfrm>
            <a:off x="452438" y="306356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3" name="Agenda Item Goes Here"/>
          <p:cNvSpPr txBox="1">
            <a:spLocks noGrp="1"/>
          </p:cNvSpPr>
          <p:nvPr>
            <p:ph type="body" sz="quarter" idx="27" hasCustomPrompt="1"/>
          </p:nvPr>
        </p:nvSpPr>
        <p:spPr>
          <a:xfrm>
            <a:off x="951212" y="188692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4" name="Agenda Item Goes Here"/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951212" y="24716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5" name="Agenda Item Goes Here"/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951212" y="305642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6" name="Agenda Item Goes Here"/>
          <p:cNvSpPr txBox="1">
            <a:spLocks noGrp="1"/>
          </p:cNvSpPr>
          <p:nvPr>
            <p:ph type="body" sz="quarter" idx="30" hasCustomPrompt="1"/>
          </p:nvPr>
        </p:nvSpPr>
        <p:spPr>
          <a:xfrm>
            <a:off x="951212" y="36411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37" name="#"/>
          <p:cNvSpPr>
            <a:spLocks noGrp="1"/>
          </p:cNvSpPr>
          <p:nvPr>
            <p:ph type="body" sz="quarter" idx="31" hasCustomPrompt="1"/>
          </p:nvPr>
        </p:nvSpPr>
        <p:spPr>
          <a:xfrm>
            <a:off x="4716645" y="13093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8" name="Agenda Item Goes Here"/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5215419" y="13021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39" name="#"/>
          <p:cNvSpPr>
            <a:spLocks noGrp="1"/>
          </p:cNvSpPr>
          <p:nvPr>
            <p:ph type="body" sz="quarter" idx="33" hasCustomPrompt="1"/>
          </p:nvPr>
        </p:nvSpPr>
        <p:spPr>
          <a:xfrm>
            <a:off x="4716645" y="189406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0" name="#"/>
          <p:cNvSpPr>
            <a:spLocks noGrp="1"/>
          </p:cNvSpPr>
          <p:nvPr>
            <p:ph type="body" sz="quarter" idx="34" hasCustomPrompt="1"/>
          </p:nvPr>
        </p:nvSpPr>
        <p:spPr>
          <a:xfrm>
            <a:off x="4716645" y="24788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1" name="#"/>
          <p:cNvSpPr>
            <a:spLocks noGrp="1"/>
          </p:cNvSpPr>
          <p:nvPr>
            <p:ph type="body" sz="quarter" idx="35" hasCustomPrompt="1"/>
          </p:nvPr>
        </p:nvSpPr>
        <p:spPr>
          <a:xfrm>
            <a:off x="4716645" y="364831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2" name="#"/>
          <p:cNvSpPr>
            <a:spLocks noGrp="1"/>
          </p:cNvSpPr>
          <p:nvPr>
            <p:ph type="body" sz="quarter" idx="36" hasCustomPrompt="1"/>
          </p:nvPr>
        </p:nvSpPr>
        <p:spPr>
          <a:xfrm>
            <a:off x="4716645" y="3063564"/>
            <a:ext cx="381000" cy="381000"/>
          </a:xfrm>
          <a:prstGeom prst="ellipse">
            <a:avLst/>
          </a:prstGeom>
          <a:solidFill>
            <a:srgbClr val="00C6D7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rgbClr val="182B49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3" name="Agenda Item Goes Here"/>
          <p:cNvSpPr txBox="1">
            <a:spLocks noGrp="1"/>
          </p:cNvSpPr>
          <p:nvPr>
            <p:ph type="body" sz="quarter" idx="37" hasCustomPrompt="1"/>
          </p:nvPr>
        </p:nvSpPr>
        <p:spPr>
          <a:xfrm>
            <a:off x="5215419" y="188692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4" name="Agenda Item Goes Here"/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5215419" y="24716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5" name="Agenda Item Goes Here"/>
          <p:cNvSpPr txBox="1">
            <a:spLocks noGrp="1"/>
          </p:cNvSpPr>
          <p:nvPr>
            <p:ph type="body" sz="quarter" idx="39" hasCustomPrompt="1"/>
          </p:nvPr>
        </p:nvSpPr>
        <p:spPr>
          <a:xfrm>
            <a:off x="5215419" y="305642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6" name="Agenda Item Goes Here"/>
          <p:cNvSpPr txBox="1">
            <a:spLocks noGrp="1"/>
          </p:cNvSpPr>
          <p:nvPr>
            <p:ph type="body" sz="quarter" idx="40" hasCustomPrompt="1"/>
          </p:nvPr>
        </p:nvSpPr>
        <p:spPr>
          <a:xfrm>
            <a:off x="5215419" y="36411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75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0622-E586-D2DE-4078-88F89B610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1694-8535-36F4-00A8-7E0C3F335793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2B0F-5FF9-430F-9036-C5219EEDC5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CSD-BrandRefresh-PPTBackgrounds-v4_Blues-NotchTopBottom.png" descr="UCSD-BrandRefresh-PPTBackgrounds-v4_Blues-NotchTopBottom.png">
            <a:extLst>
              <a:ext uri="{FF2B5EF4-FFF2-40B4-BE49-F238E27FC236}">
                <a16:creationId xmlns:a16="http://schemas.microsoft.com/office/drawing/2014/main" id="{4CFF7BF9-2AFB-376F-8B55-BFEE03FB1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533"/>
          <a:stretch/>
        </p:blipFill>
        <p:spPr>
          <a:xfrm>
            <a:off x="0" y="4660900"/>
            <a:ext cx="9148763" cy="48736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1"/>
            <a:ext cx="8229599" cy="402907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4500" b="1" i="0">
                <a:solidFill>
                  <a:schemeClr val="bg1"/>
                </a:solidFill>
                <a:latin typeface="Teko" pitchFamily="2" charset="77"/>
              </a:defRPr>
            </a:lvl1pPr>
            <a:lvl2pPr marL="2286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2pPr>
            <a:lvl3pPr marL="4572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3pPr>
            <a:lvl4pPr marL="6858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4pPr>
            <a:lvl5pPr marL="9144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5pPr>
          </a:lstStyle>
          <a:p>
            <a:r>
              <a:rPr lang="en-US" dirty="0"/>
              <a:t>Statement</a:t>
            </a:r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0063F-9D9D-0F8C-AAAD-A518D78B4B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E2BC1-374C-AFD2-FB30-ABB1B15F3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7201" y="3098318"/>
            <a:ext cx="8229600" cy="966905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 algn="ctr" defTabSz="309563">
              <a:lnSpc>
                <a:spcPct val="100000"/>
              </a:lnSpc>
              <a:buNone/>
              <a:defRPr sz="2063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</a:lstStyle>
          <a:p>
            <a:r>
              <a:rPr dirty="0"/>
              <a:t>Fact information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812800"/>
            <a:ext cx="8229600" cy="245998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3125" b="1" i="0">
                <a:solidFill>
                  <a:schemeClr val="tx1"/>
                </a:solidFill>
                <a:latin typeface="Teko" pitchFamily="2" charset="77"/>
              </a:defRPr>
            </a:lvl1pPr>
            <a:lvl2pPr marL="228600" indent="0">
              <a:buNone/>
              <a:defRPr sz="13125">
                <a:solidFill>
                  <a:schemeClr val="tx1"/>
                </a:solidFill>
              </a:defRPr>
            </a:lvl2pPr>
            <a:lvl3pPr marL="457200" indent="0">
              <a:buNone/>
              <a:defRPr sz="13125">
                <a:solidFill>
                  <a:schemeClr val="tx1"/>
                </a:solidFill>
              </a:defRPr>
            </a:lvl3pPr>
            <a:lvl4pPr marL="685800" indent="0">
              <a:buNone/>
              <a:defRPr sz="13125">
                <a:solidFill>
                  <a:schemeClr val="tx1"/>
                </a:solidFill>
              </a:defRPr>
            </a:lvl4pPr>
            <a:lvl5pPr marL="914400" indent="0">
              <a:buNone/>
              <a:defRPr sz="13125">
                <a:solidFill>
                  <a:schemeClr val="tx1"/>
                </a:solidFill>
              </a:defRPr>
            </a:lvl5pPr>
          </a:lstStyle>
          <a:p>
            <a:r>
              <a:rPr dirty="0"/>
              <a:t>100%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1998A-F466-B155-47F9-36230899EB5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8EB77-0EFD-452F-C470-01F6194B56B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911259" y="3558795"/>
            <a:ext cx="7575020" cy="23886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263128">
              <a:lnSpc>
                <a:spcPct val="100000"/>
              </a:lnSpc>
              <a:buNone/>
              <a:defRPr sz="1148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Attribution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57721" y="1057275"/>
            <a:ext cx="7828558" cy="2233778"/>
          </a:xfrm>
          <a:prstGeom prst="rect">
            <a:avLst/>
          </a:prstGeom>
        </p:spPr>
        <p:txBody>
          <a:bodyPr anchor="b"/>
          <a:lstStyle>
            <a:lvl1pPr marL="237744" indent="-173736" algn="l">
              <a:lnSpc>
                <a:spcPct val="100000"/>
              </a:lnSpc>
              <a:buNone/>
              <a:defRPr sz="3188" b="1" i="0">
                <a:solidFill>
                  <a:srgbClr val="182B49"/>
                </a:solidFill>
                <a:latin typeface="Teko" pitchFamily="2" charset="77"/>
                <a:ea typeface="Teko" pitchFamily="2" charset="77"/>
                <a:cs typeface="Teko" pitchFamily="2" charset="77"/>
                <a:sym typeface="Teko Regular"/>
              </a:defRPr>
            </a:lvl1pPr>
            <a:lvl2pPr marL="239596" indent="-4763" algn="l">
              <a:lnSpc>
                <a:spcPct val="100000"/>
              </a:lnSpc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2pPr>
            <a:lvl3pPr marL="239596" indent="166688" algn="l">
              <a:lnSpc>
                <a:spcPct val="100000"/>
              </a:lnSpc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3pPr>
            <a:lvl4pPr marL="239596" indent="338138" algn="l">
              <a:lnSpc>
                <a:spcPct val="100000"/>
              </a:lnSpc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4pPr>
            <a:lvl5pPr marL="239596" indent="0" algn="l">
              <a:lnSpc>
                <a:spcPct val="100000"/>
              </a:lnSpc>
              <a:buNone/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5pPr>
          </a:lstStyle>
          <a:p>
            <a:r>
              <a:rPr dirty="0"/>
              <a:t>“Notable Quote”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6533A-26E7-BA17-DF6C-1E88883033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5F0E7-2484-44BE-5977-8C3CD97DEF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5F9304C-ED40-A72B-EF6B-713FB285D3E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910262" y="2647500"/>
            <a:ext cx="2776538" cy="2019774"/>
          </a:xfrm>
          <a:prstGeom prst="roundRect">
            <a:avLst>
              <a:gd name="adj" fmla="val 4810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2147B8C-A263-C308-DE2B-6ACB5B37D63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10262" y="452296"/>
            <a:ext cx="2776538" cy="2019774"/>
          </a:xfrm>
          <a:prstGeom prst="roundRect">
            <a:avLst>
              <a:gd name="adj" fmla="val 4810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2232D1B-79B2-510E-F18D-6B45F1E420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452628"/>
            <a:ext cx="5291138" cy="4214646"/>
          </a:xfrm>
          <a:prstGeom prst="roundRect">
            <a:avLst>
              <a:gd name="adj" fmla="val 2254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F12AB-7738-3AAA-77ED-06FC8E19FF1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B7F0F-6D8F-E972-8463-456AE0126AA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io-aerial-view-UCSanDiego-ErikJepsen-72dpi.jpg"/>
          <p:cNvSpPr>
            <a:spLocks noGrp="1"/>
          </p:cNvSpPr>
          <p:nvPr>
            <p:ph type="pic" idx="21"/>
          </p:nvPr>
        </p:nvSpPr>
        <p:spPr>
          <a:xfrm>
            <a:off x="0" y="1"/>
            <a:ext cx="9144000" cy="5143500"/>
          </a:xfrm>
          <a:prstGeom prst="rect">
            <a:avLst/>
          </a:prstGeom>
        </p:spPr>
        <p:txBody>
          <a:bodyPr lIns="91439" tIns="45719" rIns="91439" bIns="45719" anchor="ctr" anchorCtr="0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pic>
        <p:nvPicPr>
          <p:cNvPr id="5" name="UCSD-BrandRefresh-PPTBackgrounds-v4_Blues-NotchTopBottom.png">
            <a:extLst>
              <a:ext uri="{FF2B5EF4-FFF2-40B4-BE49-F238E27FC236}">
                <a16:creationId xmlns:a16="http://schemas.microsoft.com/office/drawing/2014/main" id="{02D57808-BEA4-E498-8A97-191BF9A58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1150"/>
          <a:stretch/>
        </p:blipFill>
        <p:spPr>
          <a:xfrm>
            <a:off x="0" y="4692650"/>
            <a:ext cx="9148763" cy="45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UCSD-BrandRefresh-PPTBackgrounds-v4_Blues-NotchTopBottom.png">
            <a:extLst>
              <a:ext uri="{FF2B5EF4-FFF2-40B4-BE49-F238E27FC236}">
                <a16:creationId xmlns:a16="http://schemas.microsoft.com/office/drawing/2014/main" id="{1EBE03BA-A26F-5F78-687B-A05E72CCB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4952"/>
          <a:stretch/>
        </p:blipFill>
        <p:spPr>
          <a:xfrm>
            <a:off x="0" y="1"/>
            <a:ext cx="9148763" cy="77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UCSanDiegoLogo-White.png">
            <a:extLst>
              <a:ext uri="{FF2B5EF4-FFF2-40B4-BE49-F238E27FC236}">
                <a16:creationId xmlns:a16="http://schemas.microsoft.com/office/drawing/2014/main" id="{6ED55256-69FC-4323-CE75-8FC60781D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C88DB-641C-5485-54F0-78B68BD7F6C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E81D1-6374-28A6-75B4-8C9AA8F6CFD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ram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FEAD0-40A1-D2EF-5BDC-55CBF2BAE3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DA5AB-1BE4-4611-3718-F63D1492F1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5DSC_1202_UCSanDiegoPublications_ErikJepsen-72dpi.jpg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ctr" anchorCtr="0">
            <a:no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/>
          </a:p>
        </p:txBody>
      </p:sp>
      <p:pic>
        <p:nvPicPr>
          <p:cNvPr id="25" name="UCSD-BrandRefresh-PPTBackgrounds-v4_Blues-NotchTop.png" descr="UCSD-BrandRefresh-PPTBackgrounds-v4_Blues-NotchTop.png"/>
          <p:cNvPicPr>
            <a:picLocks noChangeAspect="1"/>
          </p:cNvPicPr>
          <p:nvPr/>
        </p:nvPicPr>
        <p:blipFill>
          <a:blip r:embed="rId2"/>
          <a:srcRect b="79273"/>
          <a:stretch>
            <a:fillRect/>
          </a:stretch>
        </p:blipFill>
        <p:spPr>
          <a:xfrm>
            <a:off x="0" y="0"/>
            <a:ext cx="9144000" cy="1067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UCSD-BrandRefresh-PPTBackgrounds-v4_Blues-NotchBottom.png" descr="UCSD-BrandRefresh-PPTBackgrounds-v4_Blues-NotchBottom.png"/>
          <p:cNvPicPr>
            <a:picLocks noChangeAspect="1"/>
          </p:cNvPicPr>
          <p:nvPr userDrawn="1"/>
        </p:nvPicPr>
        <p:blipFill>
          <a:blip r:embed="rId3"/>
          <a:srcRect t="91620"/>
          <a:stretch>
            <a:fillRect/>
          </a:stretch>
        </p:blipFill>
        <p:spPr>
          <a:xfrm>
            <a:off x="1850" y="4712488"/>
            <a:ext cx="9140300" cy="431012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57200" y="414802"/>
            <a:ext cx="5393991" cy="23886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263128">
              <a:lnSpc>
                <a:spcPct val="100000"/>
              </a:lnSpc>
              <a:buNone/>
              <a:defRPr sz="1100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Author and Date</a:t>
            </a:r>
          </a:p>
        </p:txBody>
      </p:sp>
      <p:sp>
        <p:nvSpPr>
          <p:cNvPr id="27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2263818"/>
            <a:ext cx="8229600" cy="17430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4020341"/>
            <a:ext cx="8229600" cy="4087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29" name="Image"/>
          <p:cNvSpPr>
            <a:spLocks noGrp="1"/>
          </p:cNvSpPr>
          <p:nvPr>
            <p:ph type="pic" sz="quarter" idx="23" hasCustomPrompt="1"/>
          </p:nvPr>
        </p:nvSpPr>
        <p:spPr>
          <a:xfrm>
            <a:off x="6819843" y="286172"/>
            <a:ext cx="2009775" cy="3822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CSD-BrandRefresh-PPTBackgrounds-v4_Blues-NotchTopBottom.png" descr="UCSD-BrandRefresh-PPTBackgrounds-v4_Blues-NotchTopBottom.png">
            <a:extLst>
              <a:ext uri="{FF2B5EF4-FFF2-40B4-BE49-F238E27FC236}">
                <a16:creationId xmlns:a16="http://schemas.microsoft.com/office/drawing/2014/main" id="{86F72930-B260-D572-C48B-F683E3DD4C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533"/>
          <a:stretch/>
        </p:blipFill>
        <p:spPr>
          <a:xfrm>
            <a:off x="0" y="4660900"/>
            <a:ext cx="9148763" cy="48736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1522413"/>
            <a:ext cx="8229599" cy="17430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dirty="0"/>
              <a:t>Section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CFFFE-B078-84CA-5C80-77628CB3C7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43885-EDE4-8B30-680E-AE03AAAE75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eisel-Library-UCSanDiego-ErikJepsen-72dpi.jpg"/>
          <p:cNvSpPr>
            <a:spLocks noGrp="1"/>
          </p:cNvSpPr>
          <p:nvPr>
            <p:ph type="pic" idx="21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lIns="91439" tIns="45719" rIns="91439" bIns="45719" anchor="ctr" anchorCtr="0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01966" y="2641600"/>
            <a:ext cx="3684834" cy="19500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700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5pPr>
          </a:lstStyle>
          <a:p>
            <a:r>
              <a:rPr dirty="0"/>
              <a:t>Slide Subtitl</a:t>
            </a:r>
            <a:r>
              <a:rPr lang="en-US" dirty="0"/>
              <a:t>e</a:t>
            </a:r>
            <a:endParaRPr dirty="0"/>
          </a:p>
        </p:txBody>
      </p:sp>
      <p:sp>
        <p:nvSpPr>
          <p:cNvPr id="48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5001965" y="813547"/>
            <a:ext cx="3684834" cy="1758203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dirty="0"/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49B51-5E1F-87E8-9ED5-97C7854F154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FA865-3865-C3EF-A16D-EE7AF49B696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DAA57-DA80-5EAC-B453-154C8D3D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D3D468-9125-4251-B614-3D57305C31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0F45717-DC53-C050-C77F-5A8C0ACDA6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DEFF6BA-0510-DF6F-C0F0-1023EA2028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0B93-35AA-47C1-BC59-13DFC7F6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1BE4795-2E63-448C-E789-737011D42C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/>
          <a:lstStyle/>
          <a:p>
            <a:pPr lvl="0"/>
            <a:r>
              <a:rPr lang="en-US" dirty="0"/>
              <a:t>Click to edit bulleted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EFC921C-EE06-5F37-7579-94A37A66E0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043182-23AB-DE81-0C05-063A699844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CC48-70EF-8CF4-F472-E4C6E8F0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447D9FF-4388-0750-06A6-4E4E053816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 numCol="2" spcCol="274320"/>
          <a:lstStyle/>
          <a:p>
            <a:pPr lvl="0"/>
            <a:r>
              <a:rPr lang="en-US" dirty="0"/>
              <a:t>Click to edit two-column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421ECC-1C83-3BD8-E661-C5CA3DBEC2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82922A-1F57-13C2-3326-12CE31F958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B23D4DA-0134-81F9-76AF-7977EAAF1B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72000" y="0"/>
            <a:ext cx="4572000" cy="51435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pic>
        <p:nvPicPr>
          <p:cNvPr id="12" name="UCSD-BrandRefresh-PPTBackgrounds-v4_Blues-NotchTopBottom.png" descr="UCSD-BrandRefresh-PPTBackgrounds-v4_Blues-NotchTopBottom.png">
            <a:extLst>
              <a:ext uri="{FF2B5EF4-FFF2-40B4-BE49-F238E27FC236}">
                <a16:creationId xmlns:a16="http://schemas.microsoft.com/office/drawing/2014/main" id="{D9EA6E96-2DCA-9905-082D-017703162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8763" cy="514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UCSanDiegoLogo-White.png">
            <a:extLst>
              <a:ext uri="{FF2B5EF4-FFF2-40B4-BE49-F238E27FC236}">
                <a16:creationId xmlns:a16="http://schemas.microsoft.com/office/drawing/2014/main" id="{94DA959D-AAFD-D5A2-C6B9-DC6C644EB3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A4D55DE-E117-849E-C707-C13C308457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3657599" cy="3128962"/>
          </a:xfrm>
        </p:spPr>
        <p:txBody>
          <a:bodyPr/>
          <a:lstStyle/>
          <a:p>
            <a:pPr lvl="0"/>
            <a:r>
              <a:rPr lang="en-US" dirty="0"/>
              <a:t>Click to edit bulleted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AD2FB-BAEB-5CBC-EF7F-7B679A3B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3657599" cy="6536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0284990-C0DE-D5E6-1D98-7CA0FDD70C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2497F74-0780-FBCA-C05D-E67FC67658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569C-EAE0-66B4-A8D5-3DA7119A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59932-0056-6BE9-A5BD-4522AC851F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8D387-D76F-6CE7-61A1-970BC58BED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CSD-BrandRefresh-PPTBackgrounds-v4_Blues-NotchTopBottom.png" descr="UCSD-BrandRefresh-PPTBackgrounds-v4_Blues-NotchTopBottom.png">
            <a:extLst>
              <a:ext uri="{FF2B5EF4-FFF2-40B4-BE49-F238E27FC236}">
                <a16:creationId xmlns:a16="http://schemas.microsoft.com/office/drawing/2014/main" id="{5F985846-5CFC-136D-323D-4874477FA05C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9148763" cy="514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CSanDiegoLogo-White.png">
            <a:extLst>
              <a:ext uri="{FF2B5EF4-FFF2-40B4-BE49-F238E27FC236}">
                <a16:creationId xmlns:a16="http://schemas.microsoft.com/office/drawing/2014/main" id="{C73416EC-27BF-65AC-3738-9E092C8A23D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48A6C597-26D8-1135-3219-8F5D1AEC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6375400" cy="65365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CD74A2-5C42-4294-F48A-657B5E789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880" y="4854549"/>
            <a:ext cx="274319" cy="2191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1882680-A1EE-E7ED-C5AB-CE326D438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00163"/>
            <a:ext cx="8229600" cy="31289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A6684EF-69E9-43CC-C215-6D2F39D2F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199" y="4854549"/>
            <a:ext cx="1561625" cy="2191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Blue Notch Template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hf hdr="0" dt="0"/>
  <p:txStyles>
    <p:titleStyle>
      <a:lvl1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tx1"/>
          </a:solidFill>
          <a:uFillTx/>
          <a:latin typeface="Teko" pitchFamily="2" charset="77"/>
          <a:ea typeface="+mn-ea"/>
          <a:cs typeface="+mn-cs"/>
          <a:sym typeface="Teko Bold"/>
        </a:defRPr>
      </a:lvl1pPr>
      <a:lvl2pPr marL="0" marR="0" indent="1714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2pPr>
      <a:lvl3pPr marL="0" marR="0" indent="3429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3pPr>
      <a:lvl4pPr marL="0" marR="0" indent="5143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4pPr>
      <a:lvl5pPr marL="0" marR="0" indent="6858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5pPr>
      <a:lvl6pPr marL="0" marR="0" indent="8572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6pPr>
      <a:lvl7pPr marL="0" marR="0" indent="10287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7pPr>
      <a:lvl8pPr marL="0" marR="0" indent="12001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8pPr>
      <a:lvl9pPr marL="0" marR="0" indent="13716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9pPr>
    </p:titleStyle>
    <p:bodyStyle>
      <a:lvl1pPr marL="2286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1pPr>
      <a:lvl2pPr marL="4572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2pPr>
      <a:lvl3pPr marL="6858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3pPr>
      <a:lvl4pPr marL="9144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4pPr>
      <a:lvl5pPr marL="11430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5pPr>
      <a:lvl6pPr marL="9144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6pPr>
      <a:lvl7pPr marL="4572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7pPr>
      <a:lvl8pPr marL="6858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8pPr>
      <a:lvl9pPr marL="9144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9pPr>
    </p:bodyStyle>
    <p:otherStyle>
      <a:lvl1pPr marL="0" marR="0" indent="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1pPr>
      <a:lvl2pPr marL="0" marR="0" indent="1714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2pPr>
      <a:lvl3pPr marL="0" marR="0" indent="3429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3pPr>
      <a:lvl4pPr marL="0" marR="0" indent="5143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4pPr>
      <a:lvl5pPr marL="0" marR="0" indent="6858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5pPr>
      <a:lvl6pPr marL="0" marR="0" indent="8572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6pPr>
      <a:lvl7pPr marL="0" marR="0" indent="10287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7pPr>
      <a:lvl8pPr marL="0" marR="0" indent="12001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8pPr>
      <a:lvl9pPr marL="0" marR="0" indent="13716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5" orient="horz" pos="819" userDrawn="1">
          <p15:clr>
            <a:srgbClr val="F26B43"/>
          </p15:clr>
        </p15:guide>
        <p15:guide id="6" orient="horz" pos="2790" userDrawn="1">
          <p15:clr>
            <a:srgbClr val="F26B43"/>
          </p15:clr>
        </p15:guide>
        <p15:guide id="7" orient="horz" pos="252" userDrawn="1">
          <p15:clr>
            <a:srgbClr val="F26B43"/>
          </p15:clr>
        </p15:guide>
        <p15:guide id="8" orient="horz" pos="666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5472" userDrawn="1">
          <p15:clr>
            <a:srgbClr val="F26B43"/>
          </p15:clr>
        </p15:guide>
        <p15:guide id="11" pos="25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UC San Diego Logo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5" name="University Communications  |  September 8, 2023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endParaRPr dirty="0"/>
          </a:p>
        </p:txBody>
      </p:sp>
      <p:sp>
        <p:nvSpPr>
          <p:cNvPr id="226" name="Blue Notch Templat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Multimodal Sleep Stage Prediction &amp; Classification Using Wearable Data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2889B-1124-5D30-F3AB-4CA8C5D4F45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Veeral Patel | ECE 284 Final Project | Spring 2025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genda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Simple Agenda Title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B04BC-F468-A7DD-9D71-29258EB0FC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80" name="Topic 1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Topic 1</a:t>
            </a:r>
          </a:p>
          <a:p>
            <a:r>
              <a:rPr dirty="0"/>
              <a:t>Topic 2</a:t>
            </a:r>
          </a:p>
          <a:p>
            <a:r>
              <a:rPr dirty="0"/>
              <a:t>Topic 3</a:t>
            </a:r>
          </a:p>
          <a:p>
            <a:pPr lvl="1"/>
            <a:r>
              <a:rPr dirty="0"/>
              <a:t>Sub-</a:t>
            </a:r>
            <a:r>
              <a:rPr lang="en-US" dirty="0"/>
              <a:t>T</a:t>
            </a:r>
            <a:r>
              <a:rPr dirty="0"/>
              <a:t>opic</a:t>
            </a:r>
          </a:p>
          <a:p>
            <a:r>
              <a:rPr dirty="0"/>
              <a:t>Topic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F5623-AC32-A2A4-2D8C-A12B06A367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28950E-1626-56EE-B187-9378D47E24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771D0-BEED-1BEB-9D50-841336F6B6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Item number one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22D6D-288D-6167-B747-71AECC9049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64430-94E1-5DB6-8E6C-9D2A1C01CB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E0601E-7AD9-07EA-528B-34DFC68429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3DD36C-8788-3EA6-12DA-D88733FC75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3FE96B-959A-B2B4-87E2-9169110BE27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The second item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FBF28F-7659-506A-549F-91EA7898D7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Third item goes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A5700A-7E30-9830-2999-B93DCA1B4FB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Item number four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410C2F-A938-048F-0AEC-A36B11983D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 fifth item can go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16A7A2-ECAA-906A-078B-E0B5861E91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529A64-7B6A-CDD7-C866-AF52F34A281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Item six goes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85087C-A842-FFA2-6E7E-12DB83146B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E1530D7-70A3-142A-D26F-70089CD5E82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EF572-803A-93EA-EDBF-8F27EEDEE2E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F8D25E-0412-648B-E521-8A3F9D1FFA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49F2BEC-C9C9-1D41-76CF-CE5AF6143AD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Page can fit up to ten agenda items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2B4B27A-80A2-3D97-0B0B-880B89A3DF7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Extra items can be removed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E5F145E-BBB4-A9D6-C654-0841BAF76EF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Penultimate item goes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F58FB9-EF40-AFE8-7BF2-CBB950369CD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Final item goes here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EB8FE4F-6654-A846-A5AF-272335DA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Stylish Agenda Title Goes Here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9F84161-878A-20DF-07D9-B77068AAB1AD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EC777DE-BD2F-7780-8F32-9C665A4BFA6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649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building with many windows&#10;&#10;Description automatically generated">
            <a:extLst>
              <a:ext uri="{FF2B5EF4-FFF2-40B4-BE49-F238E27FC236}">
                <a16:creationId xmlns:a16="http://schemas.microsoft.com/office/drawing/2014/main" id="{F5EE152C-565D-0C81-C13B-95D0B701023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21732"/>
          <a:stretch/>
        </p:blipFill>
        <p:spPr>
          <a:xfrm>
            <a:off x="0" y="0"/>
            <a:ext cx="4572000" cy="5143500"/>
          </a:xfrm>
        </p:spPr>
      </p:pic>
      <p:pic>
        <p:nvPicPr>
          <p:cNvPr id="6" name="UCSD-BrandRefresh-PPTBackgrounds-v4_Blues-NotchTopBottom.png">
            <a:extLst>
              <a:ext uri="{FF2B5EF4-FFF2-40B4-BE49-F238E27FC236}">
                <a16:creationId xmlns:a16="http://schemas.microsoft.com/office/drawing/2014/main" id="{E2E62CD1-010A-4431-B145-14D6C9D09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150"/>
          <a:stretch/>
        </p:blipFill>
        <p:spPr>
          <a:xfrm>
            <a:off x="0" y="4692650"/>
            <a:ext cx="9148763" cy="45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CSD-BrandRefresh-PPTBackgrounds-v4_Blues-NotchTopBottom.png">
            <a:extLst>
              <a:ext uri="{FF2B5EF4-FFF2-40B4-BE49-F238E27FC236}">
                <a16:creationId xmlns:a16="http://schemas.microsoft.com/office/drawing/2014/main" id="{CCD29160-AF8B-8582-ACB5-7B148059B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4952"/>
          <a:stretch/>
        </p:blipFill>
        <p:spPr>
          <a:xfrm>
            <a:off x="0" y="1"/>
            <a:ext cx="9148763" cy="77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UCSanDiegoLogo-White.png">
            <a:extLst>
              <a:ext uri="{FF2B5EF4-FFF2-40B4-BE49-F238E27FC236}">
                <a16:creationId xmlns:a16="http://schemas.microsoft.com/office/drawing/2014/main" id="{1F9922AE-4569-8F07-2C0A-4F358E8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9BC81-3A62-DFAE-F8F0-475E1ABC56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7F76F-B157-3691-43A1-91AFD20A08D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This is the subtitle. Both can be long or short as needed.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B1B6E2-BB37-4CEA-8BA7-FDA4D3EA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Here on Multiple Lines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3E670DA-B4DC-4F30-8C50-03222A692BD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2321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ection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Title Goes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DC9B0-2E1F-77A5-5657-1BF5FBB18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C34CD5-939F-2F7B-C47B-D9C00EF65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2808-1EB5-4ADA-205B-2651DBD503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60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Slide Title Goes Here</a:t>
            </a:r>
          </a:p>
        </p:txBody>
      </p:sp>
      <p:sp>
        <p:nvSpPr>
          <p:cNvPr id="261" name="Content goes here. There is room for short sentences or paragraphs, whatever suits your content needs.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Content goes here. There is room for short sentences or paragraphs, whatever suits your content needs.</a:t>
            </a:r>
          </a:p>
          <a:p>
            <a:r>
              <a:rPr dirty="0"/>
              <a:t>Be mindful of the space and avoid overlapping text with other design elements.</a:t>
            </a:r>
          </a:p>
          <a:p>
            <a:r>
              <a:rPr dirty="0"/>
              <a:t>You can also link to a website, such as </a:t>
            </a:r>
            <a:r>
              <a:rPr u="sng" dirty="0" err="1">
                <a:solidFill>
                  <a:srgbClr val="00629B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ucsd.edu</a:t>
            </a:r>
            <a:r>
              <a:rPr dirty="0"/>
              <a:t>.</a:t>
            </a:r>
            <a:endParaRPr lang="en-US" dirty="0"/>
          </a:p>
          <a:p>
            <a:r>
              <a:rPr lang="en-US" dirty="0"/>
              <a:t>To edit the footer content universally, or to toggle footer/page numbers on or off, go to </a:t>
            </a:r>
            <a:r>
              <a:rPr lang="en-US" b="1" dirty="0"/>
              <a:t>View</a:t>
            </a:r>
            <a:r>
              <a:rPr lang="en-US" dirty="0"/>
              <a:t> and choose </a:t>
            </a:r>
            <a:r>
              <a:rPr lang="en-US" b="1" dirty="0"/>
              <a:t>Header and Footer</a:t>
            </a:r>
            <a:r>
              <a:rPr lang="en-US" dirty="0"/>
              <a:t>.</a:t>
            </a:r>
          </a:p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34672-4759-6269-84D0-AB828F7597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 Goes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42C1B-B13E-FE89-0C8B-B2BDDDB1F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64" name="Bulleted text goes here. There is room for short sentences or paragraphs, whatever suits your content needs.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Bulleted text goes here. There is room for short sentences or paragraphs, whatever suits your content needs.</a:t>
            </a:r>
          </a:p>
          <a:p>
            <a:r>
              <a:rPr dirty="0"/>
              <a:t>Be mindful of the space and avoid overlapping text with other design elements.</a:t>
            </a:r>
          </a:p>
          <a:p>
            <a:r>
              <a:rPr dirty="0"/>
              <a:t>You can also link to a website, such as </a:t>
            </a:r>
            <a:r>
              <a:rPr u="sng" dirty="0" err="1">
                <a:solidFill>
                  <a:srgbClr val="00629B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ucsd.edu</a:t>
            </a:r>
            <a:r>
              <a:rPr dirty="0"/>
              <a:t>.</a:t>
            </a:r>
            <a:endParaRPr lang="en-US" dirty="0"/>
          </a:p>
          <a:p>
            <a:r>
              <a:rPr lang="en-US" dirty="0"/>
              <a:t>To edit the footer content universally, or to toggle footer/page numbers on or off, go to </a:t>
            </a:r>
            <a:r>
              <a:rPr lang="en-US" b="1" dirty="0"/>
              <a:t>View</a:t>
            </a:r>
            <a:r>
              <a:rPr lang="en-US" dirty="0"/>
              <a:t> and choose </a:t>
            </a:r>
            <a:r>
              <a:rPr lang="en-US" b="1" dirty="0"/>
              <a:t>Header and Footer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E0FE4-3386-FC68-E827-EEB3DBF0CB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 Goes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D16B8A-BCA4-88EB-F2CF-46AFE0E3E7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67" name="Here is an example of a two-column slide.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spcCol="274320">
            <a:normAutofit/>
          </a:bodyPr>
          <a:lstStyle/>
          <a:p>
            <a:r>
              <a:rPr dirty="0"/>
              <a:t>Here is an example of a two-column slide. </a:t>
            </a:r>
          </a:p>
          <a:p>
            <a:r>
              <a:rPr dirty="0"/>
              <a:t>You can fit two columns worth of text here in either paragraphs or bullets—whatever floats your boat.</a:t>
            </a:r>
          </a:p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  <a:r>
              <a:rPr dirty="0" err="1"/>
              <a:t>Phasellus</a:t>
            </a:r>
            <a:r>
              <a:rPr dirty="0"/>
              <a:t> </a:t>
            </a:r>
            <a:r>
              <a:rPr dirty="0" err="1"/>
              <a:t>viverra</a:t>
            </a:r>
            <a:r>
              <a:rPr dirty="0"/>
              <a:t>, magna id </a:t>
            </a:r>
            <a:r>
              <a:rPr dirty="0" err="1"/>
              <a:t>iaculis</a:t>
            </a:r>
            <a:r>
              <a:rPr dirty="0"/>
              <a:t> </a:t>
            </a:r>
            <a:r>
              <a:rPr dirty="0" err="1"/>
              <a:t>aliquam</a:t>
            </a:r>
            <a:r>
              <a:rPr dirty="0"/>
              <a:t>, </a:t>
            </a:r>
            <a:r>
              <a:rPr dirty="0" err="1"/>
              <a:t>nisl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</a:t>
            </a:r>
            <a:r>
              <a:rPr dirty="0" err="1"/>
              <a:t>tristique</a:t>
            </a:r>
            <a:r>
              <a:rPr dirty="0"/>
              <a:t> </a:t>
            </a:r>
            <a:r>
              <a:rPr dirty="0" err="1"/>
              <a:t>felis</a:t>
            </a:r>
            <a:r>
              <a:rPr dirty="0"/>
              <a:t>, </a:t>
            </a:r>
            <a:r>
              <a:rPr dirty="0" err="1"/>
              <a:t>ut</a:t>
            </a:r>
            <a:r>
              <a:rPr dirty="0"/>
              <a:t> </a:t>
            </a:r>
            <a:r>
              <a:rPr dirty="0" err="1"/>
              <a:t>egestas</a:t>
            </a:r>
            <a:r>
              <a:rPr dirty="0"/>
              <a:t> lorem </a:t>
            </a:r>
            <a:r>
              <a:rPr dirty="0" err="1"/>
              <a:t>velit</a:t>
            </a:r>
            <a:r>
              <a:rPr dirty="0"/>
              <a:t> </a:t>
            </a:r>
            <a:r>
              <a:rPr dirty="0" err="1"/>
              <a:t>eu</a:t>
            </a:r>
            <a:r>
              <a:rPr dirty="0"/>
              <a:t> </a:t>
            </a:r>
            <a:r>
              <a:rPr lang="en-US" dirty="0" err="1"/>
              <a:t>a</a:t>
            </a:r>
            <a:r>
              <a:rPr dirty="0" err="1"/>
              <a:t>rcu</a:t>
            </a:r>
            <a:r>
              <a:rPr dirty="0"/>
              <a:t>. </a:t>
            </a:r>
            <a:endParaRPr lang="en-US" dirty="0"/>
          </a:p>
          <a:p>
            <a:r>
              <a:rPr dirty="0"/>
              <a:t>Sed at </a:t>
            </a:r>
            <a:r>
              <a:rPr dirty="0" err="1"/>
              <a:t>sapien</a:t>
            </a:r>
            <a:r>
              <a:rPr dirty="0"/>
              <a:t> sit </a:t>
            </a:r>
            <a:r>
              <a:rPr dirty="0" err="1"/>
              <a:t>amet</a:t>
            </a:r>
            <a:r>
              <a:rPr dirty="0"/>
              <a:t> </a:t>
            </a:r>
            <a:r>
              <a:rPr dirty="0" err="1"/>
              <a:t>turpis</a:t>
            </a:r>
            <a:r>
              <a:rPr dirty="0"/>
              <a:t> dictum </a:t>
            </a:r>
            <a:r>
              <a:rPr dirty="0" err="1"/>
              <a:t>pretium</a:t>
            </a:r>
            <a:r>
              <a:rPr dirty="0"/>
              <a:t>. </a:t>
            </a:r>
            <a:r>
              <a:rPr dirty="0" err="1"/>
              <a:t>Fusce</a:t>
            </a:r>
            <a:r>
              <a:rPr dirty="0"/>
              <a:t> </a:t>
            </a:r>
            <a:r>
              <a:rPr dirty="0" err="1"/>
              <a:t>luctus</a:t>
            </a:r>
            <a:r>
              <a:rPr dirty="0"/>
              <a:t> </a:t>
            </a:r>
            <a:r>
              <a:rPr dirty="0" err="1"/>
              <a:t>erat</a:t>
            </a:r>
            <a:r>
              <a:rPr dirty="0"/>
              <a:t> </a:t>
            </a:r>
            <a:r>
              <a:rPr dirty="0" err="1"/>
              <a:t>eget</a:t>
            </a:r>
            <a:r>
              <a:rPr dirty="0"/>
              <a:t> </a:t>
            </a:r>
            <a:r>
              <a:rPr dirty="0" err="1"/>
              <a:t>blandit</a:t>
            </a:r>
            <a:r>
              <a:rPr dirty="0"/>
              <a:t> </a:t>
            </a:r>
            <a:r>
              <a:rPr dirty="0" err="1"/>
              <a:t>feugiat</a:t>
            </a:r>
            <a:r>
              <a:rPr dirty="0"/>
              <a:t>. Nam cursus fermentum eros, </a:t>
            </a:r>
            <a:r>
              <a:rPr dirty="0" err="1"/>
              <a:t>eu</a:t>
            </a:r>
            <a:r>
              <a:rPr dirty="0"/>
              <a:t> semper </a:t>
            </a:r>
            <a:r>
              <a:rPr dirty="0" err="1"/>
              <a:t>est</a:t>
            </a:r>
            <a:r>
              <a:rPr dirty="0"/>
              <a:t> </a:t>
            </a:r>
            <a:r>
              <a:rPr dirty="0" err="1"/>
              <a:t>aliquet</a:t>
            </a:r>
            <a:r>
              <a:rPr dirty="0"/>
              <a:t> </a:t>
            </a:r>
            <a:r>
              <a:rPr dirty="0" err="1"/>
              <a:t>quis</a:t>
            </a:r>
            <a:r>
              <a:rPr dirty="0"/>
              <a:t>. Donec </a:t>
            </a:r>
            <a:r>
              <a:rPr dirty="0" err="1"/>
              <a:t>vehicula</a:t>
            </a:r>
            <a:r>
              <a:rPr dirty="0"/>
              <a:t> a dui </a:t>
            </a:r>
            <a:r>
              <a:rPr dirty="0" err="1"/>
              <a:t>quis</a:t>
            </a:r>
            <a:r>
              <a:rPr dirty="0"/>
              <a:t> </a:t>
            </a:r>
            <a:r>
              <a:rPr dirty="0" err="1"/>
              <a:t>sollicitudin</a:t>
            </a:r>
            <a:r>
              <a:rPr dirty="0"/>
              <a:t>. </a:t>
            </a:r>
          </a:p>
          <a:p>
            <a:r>
              <a:rPr dirty="0" err="1"/>
              <a:t>Pellentesque</a:t>
            </a:r>
            <a:r>
              <a:rPr dirty="0"/>
              <a:t> </a:t>
            </a:r>
            <a:r>
              <a:rPr dirty="0" err="1"/>
              <a:t>mattis</a:t>
            </a:r>
            <a:r>
              <a:rPr dirty="0"/>
              <a:t> </a:t>
            </a:r>
            <a:r>
              <a:rPr dirty="0" err="1"/>
              <a:t>rhoncus</a:t>
            </a:r>
            <a:r>
              <a:rPr dirty="0"/>
              <a:t> </a:t>
            </a:r>
            <a:r>
              <a:rPr dirty="0" err="1"/>
              <a:t>sem</a:t>
            </a:r>
            <a:r>
              <a:rPr dirty="0"/>
              <a:t>, id </a:t>
            </a:r>
            <a:r>
              <a:rPr dirty="0" err="1"/>
              <a:t>ultrices</a:t>
            </a:r>
            <a:r>
              <a:rPr dirty="0"/>
              <a:t> lorem </a:t>
            </a:r>
            <a:r>
              <a:rPr dirty="0" err="1"/>
              <a:t>accumsan</a:t>
            </a:r>
            <a:r>
              <a:rPr dirty="0"/>
              <a:t> </a:t>
            </a:r>
            <a:r>
              <a:rPr dirty="0" err="1"/>
              <a:t>nec</a:t>
            </a:r>
            <a:r>
              <a:rPr dirty="0"/>
              <a:t>. Ut </a:t>
            </a:r>
            <a:r>
              <a:rPr dirty="0" err="1"/>
              <a:t>mollis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 id semper </a:t>
            </a:r>
            <a:r>
              <a:rPr dirty="0" err="1"/>
              <a:t>vulputate</a:t>
            </a:r>
            <a:r>
              <a:rPr dirty="0"/>
              <a:t>. </a:t>
            </a:r>
            <a:r>
              <a:rPr dirty="0" err="1"/>
              <a:t>Etiam</a:t>
            </a:r>
            <a:r>
              <a:rPr dirty="0"/>
              <a:t> </a:t>
            </a:r>
            <a:r>
              <a:rPr dirty="0" err="1"/>
              <a:t>vulputate</a:t>
            </a:r>
            <a:r>
              <a:rPr dirty="0"/>
              <a:t> dictum lorem, at </a:t>
            </a:r>
            <a:r>
              <a:rPr dirty="0" err="1"/>
              <a:t>aliquet</a:t>
            </a:r>
            <a:r>
              <a:rPr dirty="0"/>
              <a:t> nisi </a:t>
            </a:r>
            <a:r>
              <a:rPr dirty="0" err="1"/>
              <a:t>interdum</a:t>
            </a:r>
            <a:r>
              <a:rPr dirty="0"/>
              <a:t> </a:t>
            </a:r>
            <a:r>
              <a:rPr dirty="0" err="1"/>
              <a:t>venenatis</a:t>
            </a:r>
            <a:r>
              <a:rPr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48456-E840-3CDE-E5C4-A823C64C51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house on top of a building&#10;&#10;Description automatically generated">
            <a:extLst>
              <a:ext uri="{FF2B5EF4-FFF2-40B4-BE49-F238E27FC236}">
                <a16:creationId xmlns:a16="http://schemas.microsoft.com/office/drawing/2014/main" id="{93C555CC-CF74-3268-E2DF-5184C1F3CC5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  <p:pic>
        <p:nvPicPr>
          <p:cNvPr id="9" name="UCSD-BrandRefresh-PPTBackgrounds-v4_Blues-NotchTopBottom.png">
            <a:extLst>
              <a:ext uri="{FF2B5EF4-FFF2-40B4-BE49-F238E27FC236}">
                <a16:creationId xmlns:a16="http://schemas.microsoft.com/office/drawing/2014/main" id="{32BE5997-CE97-DC31-9DC2-D7BFDFDB7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044"/>
          <a:stretch/>
        </p:blipFill>
        <p:spPr>
          <a:xfrm>
            <a:off x="0" y="4738687"/>
            <a:ext cx="9148763" cy="409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UCSD-BrandRefresh-PPTBackgrounds-v4_Blues-NotchTopBottom.png">
            <a:extLst>
              <a:ext uri="{FF2B5EF4-FFF2-40B4-BE49-F238E27FC236}">
                <a16:creationId xmlns:a16="http://schemas.microsoft.com/office/drawing/2014/main" id="{033F0DFA-6010-E736-FFDE-19DAB1CB9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199"/>
          <a:stretch/>
        </p:blipFill>
        <p:spPr>
          <a:xfrm>
            <a:off x="0" y="1"/>
            <a:ext cx="9148763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UCSanDiegoLogo-White.png">
            <a:extLst>
              <a:ext uri="{FF2B5EF4-FFF2-40B4-BE49-F238E27FC236}">
                <a16:creationId xmlns:a16="http://schemas.microsoft.com/office/drawing/2014/main" id="{EC80CFA8-EACC-5885-51A2-71000378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72CC5-0674-7DF6-02EE-B5F5B88603D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139B-A9D2-BFA8-7CB4-DC27727283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Bulleted text goes here.</a:t>
            </a:r>
          </a:p>
          <a:p>
            <a:r>
              <a:rPr lang="en-US" dirty="0"/>
              <a:t>Be mindful of the space and avoid overlapping text with other design elements.</a:t>
            </a:r>
          </a:p>
          <a:p>
            <a:r>
              <a:rPr lang="en-US" dirty="0"/>
              <a:t>You can swap in your own photo to the right.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444EF-BCFF-0F56-F96C-25A576CC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4365FA-2564-AA39-BD05-39D75AC053A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0990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Slide Title </a:t>
            </a:r>
            <a:r>
              <a:rPr lang="en-US" dirty="0"/>
              <a:t>Only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E776C-7A91-8D91-EB04-43A8CE8E1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09FE8-3212-651A-5581-D571843DDA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his is a statem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This is a statement.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F5B75-18E9-8F10-40B2-E7212C515C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A9D2C-FBA1-CBE5-8787-DA58353DE7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77706A-40E6-F46E-D096-10CCAF318F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FC6F-3674-B145-8267-80F6D4942F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F0B11-582F-4402-DD1A-ED911B1139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82E20-7C4C-23EB-F4D9-9D90B8455D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4C7466-DA43-76BA-E1B4-E54DEF02EB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A70F1-CF11-2DD1-553F-460FDFBFB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FD8289-7F0E-C1E8-691F-E8CE6F23A1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1212" y="1886920"/>
            <a:ext cx="4083243" cy="395288"/>
          </a:xfrm>
        </p:spPr>
        <p:txBody>
          <a:bodyPr>
            <a:normAutofit/>
          </a:bodyPr>
          <a:lstStyle/>
          <a:p>
            <a:r>
              <a:rPr lang="en-US" dirty="0"/>
              <a:t>Related Work and Problem Statement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21EC04-F16A-E837-203D-29E8E95C9A5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2F5A7E-A941-009D-F0A7-BA3EDAEAE67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51212" y="3056420"/>
            <a:ext cx="4166888" cy="395288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39A02A-6630-B800-C550-D88C4FE943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Future Approaches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A5EA996-87FE-AC8F-39DE-344426CE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0F4887C-6453-D97A-1EBA-DF6B45EB2604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6DF27DA6-DEEB-F603-6AEF-C16AB45849E9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129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of stats look cooler with a bold type treatm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of stats look cooler with a bold type treatment</a:t>
            </a:r>
          </a:p>
        </p:txBody>
      </p:sp>
      <p:sp>
        <p:nvSpPr>
          <p:cNvPr id="307" name="100%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100%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1911A-CEAB-7D6C-88A3-D04B4FCE19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CCF6A-A0F7-0267-55F6-D6B4BA7BE7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know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dirty="0"/>
              <a:t>Unknown</a:t>
            </a:r>
          </a:p>
        </p:txBody>
      </p:sp>
      <p:sp>
        <p:nvSpPr>
          <p:cNvPr id="310" name="“It is a truth universally acknowledged that a person with a brilliant idea must be in want of a brilliant presentation template.”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pc="127" dirty="0"/>
              <a:t>“</a:t>
            </a:r>
            <a:r>
              <a:rPr dirty="0"/>
              <a:t>It is a truth universally acknowledged that a person with a brilliant idea must be in want of a brilliant presentation template.”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3731F-4224-675F-BBB4-47E2BA0E314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91715-EB82-516C-2C31-14F2666B291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owl of salad with fried rice, boiled eggs, and chopsticks" descr="Bowl of salad with fried rice, boiled eggs, and chopsticks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20834" t="27723" r="23616" b="11387"/>
          <a:stretch>
            <a:fillRect/>
          </a:stretch>
        </p:blipFill>
        <p:spPr>
          <a:xfrm>
            <a:off x="5910262" y="452437"/>
            <a:ext cx="2789635" cy="2035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6" y="0"/>
                </a:moveTo>
                <a:cubicBezTo>
                  <a:pt x="598" y="0"/>
                  <a:pt x="448" y="0"/>
                  <a:pt x="349" y="57"/>
                </a:cubicBezTo>
                <a:cubicBezTo>
                  <a:pt x="206" y="128"/>
                  <a:pt x="94" y="282"/>
                  <a:pt x="41" y="479"/>
                </a:cubicBezTo>
                <a:cubicBezTo>
                  <a:pt x="0" y="615"/>
                  <a:pt x="0" y="819"/>
                  <a:pt x="0" y="1159"/>
                </a:cubicBezTo>
                <a:lnTo>
                  <a:pt x="0" y="20441"/>
                </a:lnTo>
                <a:cubicBezTo>
                  <a:pt x="0" y="20781"/>
                  <a:pt x="0" y="20985"/>
                  <a:pt x="41" y="21121"/>
                </a:cubicBezTo>
                <a:cubicBezTo>
                  <a:pt x="94" y="21318"/>
                  <a:pt x="206" y="21472"/>
                  <a:pt x="349" y="21543"/>
                </a:cubicBezTo>
                <a:cubicBezTo>
                  <a:pt x="448" y="21600"/>
                  <a:pt x="598" y="21600"/>
                  <a:pt x="846" y="21600"/>
                </a:cubicBezTo>
                <a:lnTo>
                  <a:pt x="20754" y="21600"/>
                </a:lnTo>
                <a:cubicBezTo>
                  <a:pt x="21002" y="21600"/>
                  <a:pt x="21152" y="21600"/>
                  <a:pt x="21251" y="21543"/>
                </a:cubicBezTo>
                <a:cubicBezTo>
                  <a:pt x="21394" y="21472"/>
                  <a:pt x="21506" y="21318"/>
                  <a:pt x="21559" y="21121"/>
                </a:cubicBezTo>
                <a:cubicBezTo>
                  <a:pt x="21600" y="20985"/>
                  <a:pt x="21600" y="20781"/>
                  <a:pt x="21600" y="20441"/>
                </a:cubicBezTo>
                <a:lnTo>
                  <a:pt x="21600" y="1159"/>
                </a:lnTo>
                <a:cubicBezTo>
                  <a:pt x="21600" y="819"/>
                  <a:pt x="21600" y="615"/>
                  <a:pt x="21559" y="479"/>
                </a:cubicBezTo>
                <a:cubicBezTo>
                  <a:pt x="21506" y="282"/>
                  <a:pt x="21394" y="128"/>
                  <a:pt x="21251" y="57"/>
                </a:cubicBezTo>
                <a:cubicBezTo>
                  <a:pt x="21152" y="0"/>
                  <a:pt x="21002" y="0"/>
                  <a:pt x="20754" y="0"/>
                </a:cubicBezTo>
                <a:lnTo>
                  <a:pt x="846" y="0"/>
                </a:lnTo>
                <a:close/>
              </a:path>
            </a:pathLst>
          </a:custGeom>
        </p:spPr>
      </p:pic>
      <p:pic>
        <p:nvPicPr>
          <p:cNvPr id="313" name="Bowl of salad with fried rice, boiled eggs, and chopsticks" descr="Bowl of salad with fried rice, boiled eggs, and chopsticks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4829" t="11508" r="14830" b="11509"/>
          <a:stretch>
            <a:fillRect/>
          </a:stretch>
        </p:blipFill>
        <p:spPr>
          <a:xfrm>
            <a:off x="5910262" y="2629025"/>
            <a:ext cx="2789635" cy="2035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6" y="0"/>
                </a:moveTo>
                <a:cubicBezTo>
                  <a:pt x="598" y="0"/>
                  <a:pt x="448" y="0"/>
                  <a:pt x="349" y="57"/>
                </a:cubicBezTo>
                <a:cubicBezTo>
                  <a:pt x="206" y="128"/>
                  <a:pt x="94" y="282"/>
                  <a:pt x="41" y="479"/>
                </a:cubicBezTo>
                <a:cubicBezTo>
                  <a:pt x="0" y="615"/>
                  <a:pt x="0" y="819"/>
                  <a:pt x="0" y="1159"/>
                </a:cubicBezTo>
                <a:lnTo>
                  <a:pt x="0" y="20441"/>
                </a:lnTo>
                <a:cubicBezTo>
                  <a:pt x="0" y="20781"/>
                  <a:pt x="0" y="20985"/>
                  <a:pt x="41" y="21121"/>
                </a:cubicBezTo>
                <a:cubicBezTo>
                  <a:pt x="94" y="21318"/>
                  <a:pt x="206" y="21472"/>
                  <a:pt x="349" y="21543"/>
                </a:cubicBezTo>
                <a:cubicBezTo>
                  <a:pt x="448" y="21600"/>
                  <a:pt x="598" y="21600"/>
                  <a:pt x="846" y="21600"/>
                </a:cubicBezTo>
                <a:lnTo>
                  <a:pt x="20754" y="21600"/>
                </a:lnTo>
                <a:cubicBezTo>
                  <a:pt x="21002" y="21600"/>
                  <a:pt x="21152" y="21600"/>
                  <a:pt x="21251" y="21543"/>
                </a:cubicBezTo>
                <a:cubicBezTo>
                  <a:pt x="21394" y="21472"/>
                  <a:pt x="21506" y="21318"/>
                  <a:pt x="21559" y="21121"/>
                </a:cubicBezTo>
                <a:cubicBezTo>
                  <a:pt x="21600" y="20985"/>
                  <a:pt x="21600" y="20781"/>
                  <a:pt x="21600" y="20441"/>
                </a:cubicBezTo>
                <a:lnTo>
                  <a:pt x="21600" y="1159"/>
                </a:lnTo>
                <a:cubicBezTo>
                  <a:pt x="21600" y="819"/>
                  <a:pt x="21600" y="615"/>
                  <a:pt x="21559" y="479"/>
                </a:cubicBezTo>
                <a:cubicBezTo>
                  <a:pt x="21506" y="282"/>
                  <a:pt x="21394" y="128"/>
                  <a:pt x="21251" y="57"/>
                </a:cubicBezTo>
                <a:cubicBezTo>
                  <a:pt x="21152" y="0"/>
                  <a:pt x="21002" y="0"/>
                  <a:pt x="20754" y="0"/>
                </a:cubicBezTo>
                <a:lnTo>
                  <a:pt x="846" y="0"/>
                </a:lnTo>
                <a:close/>
              </a:path>
            </a:pathLst>
          </a:custGeom>
        </p:spPr>
      </p:pic>
      <p:pic>
        <p:nvPicPr>
          <p:cNvPr id="314" name="Bowl of pappardelle pasta with parsley butter, roasted hazelnuts, and shaved parmesan cheese" descr="Bowl of pappardelle pasta with parsley butter, roasted hazelnuts, and shaved parmesan cheese"/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l="8126" r="8125"/>
          <a:stretch>
            <a:fillRect/>
          </a:stretch>
        </p:blipFill>
        <p:spPr>
          <a:xfrm>
            <a:off x="451224" y="452438"/>
            <a:ext cx="5303044" cy="4214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" y="0"/>
                </a:moveTo>
                <a:cubicBezTo>
                  <a:pt x="314" y="0"/>
                  <a:pt x="236" y="0"/>
                  <a:pt x="184" y="27"/>
                </a:cubicBezTo>
                <a:cubicBezTo>
                  <a:pt x="108" y="62"/>
                  <a:pt x="49" y="136"/>
                  <a:pt x="22" y="231"/>
                </a:cubicBezTo>
                <a:cubicBezTo>
                  <a:pt x="0" y="297"/>
                  <a:pt x="0" y="396"/>
                  <a:pt x="0" y="560"/>
                </a:cubicBezTo>
                <a:lnTo>
                  <a:pt x="0" y="21040"/>
                </a:lnTo>
                <a:cubicBezTo>
                  <a:pt x="0" y="21204"/>
                  <a:pt x="0" y="21303"/>
                  <a:pt x="22" y="21369"/>
                </a:cubicBezTo>
                <a:cubicBezTo>
                  <a:pt x="49" y="21464"/>
                  <a:pt x="108" y="21538"/>
                  <a:pt x="184" y="21573"/>
                </a:cubicBezTo>
                <a:cubicBezTo>
                  <a:pt x="236" y="21600"/>
                  <a:pt x="314" y="21600"/>
                  <a:pt x="445" y="21600"/>
                </a:cubicBezTo>
                <a:lnTo>
                  <a:pt x="21155" y="21600"/>
                </a:lnTo>
                <a:cubicBezTo>
                  <a:pt x="21286" y="21600"/>
                  <a:pt x="21364" y="21600"/>
                  <a:pt x="21416" y="21573"/>
                </a:cubicBezTo>
                <a:cubicBezTo>
                  <a:pt x="21492" y="21538"/>
                  <a:pt x="21551" y="21464"/>
                  <a:pt x="21578" y="21369"/>
                </a:cubicBezTo>
                <a:cubicBezTo>
                  <a:pt x="21600" y="21303"/>
                  <a:pt x="21600" y="21204"/>
                  <a:pt x="21600" y="21040"/>
                </a:cubicBezTo>
                <a:lnTo>
                  <a:pt x="21600" y="560"/>
                </a:lnTo>
                <a:cubicBezTo>
                  <a:pt x="21600" y="396"/>
                  <a:pt x="21600" y="297"/>
                  <a:pt x="21578" y="231"/>
                </a:cubicBezTo>
                <a:cubicBezTo>
                  <a:pt x="21551" y="136"/>
                  <a:pt x="21492" y="62"/>
                  <a:pt x="21416" y="27"/>
                </a:cubicBezTo>
                <a:cubicBezTo>
                  <a:pt x="21364" y="0"/>
                  <a:pt x="21286" y="0"/>
                  <a:pt x="21155" y="0"/>
                </a:cubicBezTo>
                <a:lnTo>
                  <a:pt x="445" y="0"/>
                </a:ln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0CBFC0-334C-8017-FCB5-8CA6F88671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UCSD-BrandRefresh-PPTBackgrounds-v4_Blues-NotchTopBottom.png">
            <a:extLst>
              <a:ext uri="{FF2B5EF4-FFF2-40B4-BE49-F238E27FC236}">
                <a16:creationId xmlns:a16="http://schemas.microsoft.com/office/drawing/2014/main" id="{8774BE20-D899-ED14-B14A-9C1D506C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199"/>
          <a:stretch/>
        </p:blipFill>
        <p:spPr>
          <a:xfrm>
            <a:off x="0" y="1"/>
            <a:ext cx="9148763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UCSanDiegoLogo-White.png">
            <a:extLst>
              <a:ext uri="{FF2B5EF4-FFF2-40B4-BE49-F238E27FC236}">
                <a16:creationId xmlns:a16="http://schemas.microsoft.com/office/drawing/2014/main" id="{FD514823-61C5-86F6-9894-95BC3568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C283A-E93E-FF6D-4725-E9DA4E1B03A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each with a pier and buildings&#10;&#10;Description automatically generated with medium confidence">
            <a:extLst>
              <a:ext uri="{FF2B5EF4-FFF2-40B4-BE49-F238E27FC236}">
                <a16:creationId xmlns:a16="http://schemas.microsoft.com/office/drawing/2014/main" id="{46690B74-C95E-DFCE-9A9B-12741314645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0" b="4382"/>
          <a:stretch/>
        </p:blipFill>
        <p:spPr>
          <a:xfrm>
            <a:off x="0" y="1"/>
            <a:ext cx="9144000" cy="5143500"/>
          </a:xfrm>
        </p:spPr>
      </p:pic>
      <p:pic>
        <p:nvPicPr>
          <p:cNvPr id="6" name="UCSD-BrandRefresh-PPTBackgrounds-v4_Blues-NotchTopBottom.png">
            <a:extLst>
              <a:ext uri="{FF2B5EF4-FFF2-40B4-BE49-F238E27FC236}">
                <a16:creationId xmlns:a16="http://schemas.microsoft.com/office/drawing/2014/main" id="{B84419B6-8968-B3A7-939F-41D30F02E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44"/>
          <a:stretch/>
        </p:blipFill>
        <p:spPr>
          <a:xfrm>
            <a:off x="0" y="4738687"/>
            <a:ext cx="9148763" cy="409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CSD-BrandRefresh-PPTBackgrounds-v4_Blues-NotchTopBottom.png">
            <a:extLst>
              <a:ext uri="{FF2B5EF4-FFF2-40B4-BE49-F238E27FC236}">
                <a16:creationId xmlns:a16="http://schemas.microsoft.com/office/drawing/2014/main" id="{8657C48E-871B-3A81-C06D-A9DFE0048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199"/>
          <a:stretch/>
        </p:blipFill>
        <p:spPr>
          <a:xfrm>
            <a:off x="0" y="1"/>
            <a:ext cx="9148763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7F11B-D6D2-1738-284D-1C5EC91CBE7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UCSanDiegoLogo-White.png">
            <a:extLst>
              <a:ext uri="{FF2B5EF4-FFF2-40B4-BE49-F238E27FC236}">
                <a16:creationId xmlns:a16="http://schemas.microsoft.com/office/drawing/2014/main" id="{551E35DF-31EA-3D58-9B8B-BEE521C7B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EB8188-644B-540B-6329-C6BAC3B811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927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45D76-B3E4-E2D5-16D4-598A0C3BF4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8C50A-42B3-43AC-1E79-7D13C00E83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UC San Diego Logo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6" name="Blue Notch Template"/>
          <p:cNvSpPr txBox="1">
            <a:spLocks noGrp="1"/>
          </p:cNvSpPr>
          <p:nvPr>
            <p:ph type="ctrTitle"/>
          </p:nvPr>
        </p:nvSpPr>
        <p:spPr>
          <a:xfrm>
            <a:off x="457200" y="1057275"/>
            <a:ext cx="8229600" cy="337185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ctr"/>
            <a:r>
              <a:rPr lang="en-US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5358462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B845-63C6-551C-0665-189B62043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9B1D60-F7B5-E7E1-E3E0-F6E3DE9DF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09E36-83BB-21EE-D61F-96CF0461BF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57544-3FE5-39DC-7992-D34B357EB3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041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739E-7FBD-600B-C83B-D48E3905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EFE74-4319-9896-9613-2ADA9A308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300163"/>
            <a:ext cx="4335517" cy="3128962"/>
          </a:xfrm>
        </p:spPr>
        <p:txBody>
          <a:bodyPr>
            <a:normAutofit/>
          </a:bodyPr>
          <a:lstStyle/>
          <a:p>
            <a:r>
              <a:rPr lang="en-US" dirty="0"/>
              <a:t>Poor sleep affects health (cite: hypertension, diabetes, mood disorders).</a:t>
            </a:r>
          </a:p>
          <a:p>
            <a:r>
              <a:rPr lang="en-US" dirty="0"/>
              <a:t>Sleep stage classification is essential for diagnosing disorders and assessing sleep quality.</a:t>
            </a:r>
          </a:p>
          <a:p>
            <a:r>
              <a:rPr lang="en-US" dirty="0"/>
              <a:t>Problem: Polysomnography (PSG) is accurate but expensive and </a:t>
            </a:r>
            <a:r>
              <a:rPr lang="en-US" dirty="0" err="1"/>
              <a:t>obtrusiv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829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432C5-6029-15BD-0EE1-F6AD984D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B333-BBF5-B194-85A7-803E3289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Sleep Scheduling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1252-3E32-9C14-43F6-0B2B3EC444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300163"/>
            <a:ext cx="4472152" cy="3128962"/>
          </a:xfrm>
        </p:spPr>
        <p:txBody>
          <a:bodyPr>
            <a:normAutofit/>
          </a:bodyPr>
          <a:lstStyle/>
          <a:p>
            <a:r>
              <a:rPr lang="en-US" dirty="0"/>
              <a:t>Sleep cycles repeat every ~90 minutes: Wake → N1 → N2 → N3 → REM.</a:t>
            </a:r>
          </a:p>
          <a:p>
            <a:r>
              <a:rPr lang="en-US" dirty="0"/>
              <a:t>N1/N2: Light sleep; N3: Deep restorative; REM: dreaming, brain activity.</a:t>
            </a:r>
          </a:p>
          <a:p>
            <a:r>
              <a:rPr lang="en-US" dirty="0"/>
              <a:t>Transitions tied to autonomic and neural activity.</a:t>
            </a:r>
          </a:p>
          <a:p>
            <a:r>
              <a:rPr lang="en-US" dirty="0"/>
              <a:t>Wearables capture indirect indicators: movement, HR, EDA, TEMP.</a:t>
            </a:r>
          </a:p>
        </p:txBody>
      </p:sp>
    </p:spTree>
    <p:extLst>
      <p:ext uri="{BB962C8B-B14F-4D97-AF65-F5344CB8AC3E}">
        <p14:creationId xmlns:p14="http://schemas.microsoft.com/office/powerpoint/2010/main" val="9334679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1E5A6-9BF2-963A-6B5D-453AA1C0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F739C-C959-0E38-EFE2-7376F2FE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B1723-0EF7-A89B-698D-F63BF33E1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300163"/>
            <a:ext cx="4114800" cy="3128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Can wearables + machine learning enable a practical, low-cost alarm?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390922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F93CE1-78C0-4D4A-9A2C-4709F48E3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Related Work - Research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26D82-B9C9-1564-A07B-E78F807416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FC5F0-4300-8B56-D29F-990679E145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Notch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389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A0DF-FFF1-28D6-34A7-C2444EF95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80A-9B37-8971-2D1F-DCA25EA23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96" y="488896"/>
            <a:ext cx="6805448" cy="653653"/>
          </a:xfrm>
        </p:spPr>
        <p:txBody>
          <a:bodyPr>
            <a:normAutofit/>
          </a:bodyPr>
          <a:lstStyle/>
          <a:p>
            <a:r>
              <a:rPr lang="en-US" dirty="0"/>
              <a:t>Signal – Physiological And Neurological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DA7B4-FDF0-E0E3-8B94-FC1C7B29A9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300163"/>
            <a:ext cx="4335517" cy="31289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Accelerometer (ACC):</a:t>
            </a:r>
            <a:r>
              <a:rPr lang="en-US" dirty="0"/>
              <a:t> Effective for wake detection; limited in distinguishing REM vs N3.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Heart Rate Variability (HRV):</a:t>
            </a:r>
            <a:r>
              <a:rPr lang="en-US" dirty="0"/>
              <a:t> High in N3, erratic in REM; sensitive to motion.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EDA:</a:t>
            </a:r>
            <a:r>
              <a:rPr lang="en-US" dirty="0"/>
              <a:t> Increases in N3; minimal in REM—reflects sympathetic activation.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Skin TEMP:</a:t>
            </a:r>
            <a:r>
              <a:rPr lang="en-US" dirty="0"/>
              <a:t> Rises during deep sleep due to vasodilation; useful when fused.</a:t>
            </a:r>
          </a:p>
        </p:txBody>
      </p:sp>
    </p:spTree>
    <p:extLst>
      <p:ext uri="{BB962C8B-B14F-4D97-AF65-F5344CB8AC3E}">
        <p14:creationId xmlns:p14="http://schemas.microsoft.com/office/powerpoint/2010/main" val="8694939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077610A-0D9F-F7B3-4821-EEDA4E5B357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/>
      </p:pic>
      <p:pic>
        <p:nvPicPr>
          <p:cNvPr id="19" name="UCSD-BrandRefresh-PPTBackgrounds-v4_Blues-NotchTop.png">
            <a:extLst>
              <a:ext uri="{FF2B5EF4-FFF2-40B4-BE49-F238E27FC236}">
                <a16:creationId xmlns:a16="http://schemas.microsoft.com/office/drawing/2014/main" id="{A7BEE877-1ED2-5DE1-F233-A9F35B466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273"/>
          <a:stretch>
            <a:fillRect/>
          </a:stretch>
        </p:blipFill>
        <p:spPr>
          <a:xfrm>
            <a:off x="0" y="0"/>
            <a:ext cx="9144000" cy="1067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UCSD-BrandRefresh-PPTBackgrounds-v4_Blues-NotchBottom.png">
            <a:extLst>
              <a:ext uri="{FF2B5EF4-FFF2-40B4-BE49-F238E27FC236}">
                <a16:creationId xmlns:a16="http://schemas.microsoft.com/office/drawing/2014/main" id="{2C3AA64C-9642-C764-DD91-6DAFEF1B0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1620"/>
          <a:stretch>
            <a:fillRect/>
          </a:stretch>
        </p:blipFill>
        <p:spPr>
          <a:xfrm>
            <a:off x="1850" y="4712488"/>
            <a:ext cx="9140300" cy="431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" descr="UC San Diego Logo">
            <a:extLst>
              <a:ext uri="{FF2B5EF4-FFF2-40B4-BE49-F238E27FC236}">
                <a16:creationId xmlns:a16="http://schemas.microsoft.com/office/drawing/2014/main" id="{0525BFA6-D29E-6B62-EEB2-A91AA5F38D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19843" y="286172"/>
            <a:ext cx="2009775" cy="3822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22469-080A-81B0-BC04-55E935A883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Presenter Name  |  Month Day, Year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0BD0E-5003-8991-733A-FDA02C2A478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Swap out the photo to make it your own.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E4EB06-BA2A-6E52-2B27-29F08B5C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with Photo</a:t>
            </a:r>
          </a:p>
        </p:txBody>
      </p:sp>
    </p:spTree>
    <p:extLst>
      <p:ext uri="{BB962C8B-B14F-4D97-AF65-F5344CB8AC3E}">
        <p14:creationId xmlns:p14="http://schemas.microsoft.com/office/powerpoint/2010/main" val="38332718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Blue Notch">
      <a:dk1>
        <a:srgbClr val="182B48"/>
      </a:dk1>
      <a:lt1>
        <a:srgbClr val="FEFFFF"/>
      </a:lt1>
      <a:dk2>
        <a:srgbClr val="182B48"/>
      </a:dk2>
      <a:lt2>
        <a:srgbClr val="FEFFFF"/>
      </a:lt2>
      <a:accent1>
        <a:srgbClr val="00629B"/>
      </a:accent1>
      <a:accent2>
        <a:srgbClr val="00C5D6"/>
      </a:accent2>
      <a:accent3>
        <a:srgbClr val="B6B1A8"/>
      </a:accent3>
      <a:accent4>
        <a:srgbClr val="00629B"/>
      </a:accent4>
      <a:accent5>
        <a:srgbClr val="00C5D6"/>
      </a:accent5>
      <a:accent6>
        <a:srgbClr val="B6B1A8"/>
      </a:accent6>
      <a:hlink>
        <a:srgbClr val="00629B"/>
      </a:hlink>
      <a:folHlink>
        <a:srgbClr val="747578"/>
      </a:folHlink>
    </a:clrScheme>
    <a:fontScheme name="21_BasicWhite">
      <a:majorFont>
        <a:latin typeface="Teko Bold"/>
        <a:ea typeface="Teko Bold"/>
        <a:cs typeface="Teko Bold"/>
      </a:majorFont>
      <a:minorFont>
        <a:latin typeface="Teko Bold"/>
        <a:ea typeface="Teko Bold"/>
        <a:cs typeface="Teko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Teko Bold"/>
        <a:ea typeface="Teko Bold"/>
        <a:cs typeface="Teko Bold"/>
      </a:majorFont>
      <a:minorFont>
        <a:latin typeface="Teko Bold"/>
        <a:ea typeface="Teko Bold"/>
        <a:cs typeface="Teko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783</Words>
  <Application>Microsoft Macintosh PowerPoint</Application>
  <PresentationFormat>On-screen Show (16:9)</PresentationFormat>
  <Paragraphs>127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Source Sans 3</vt:lpstr>
      <vt:lpstr>Source Sans 3 Regular</vt:lpstr>
      <vt:lpstr>Source Sans 3 SemiBold</vt:lpstr>
      <vt:lpstr>Teko</vt:lpstr>
      <vt:lpstr>Teko Medium</vt:lpstr>
      <vt:lpstr>Teko Regular</vt:lpstr>
      <vt:lpstr>21_BasicWhite</vt:lpstr>
      <vt:lpstr>Multimodal Sleep Stage Prediction &amp; Classification Using Wearable Data</vt:lpstr>
      <vt:lpstr>Overview</vt:lpstr>
      <vt:lpstr>PowerPoint Presentation</vt:lpstr>
      <vt:lpstr>Motivation</vt:lpstr>
      <vt:lpstr>Motivation – Sleep Scheduling</vt:lpstr>
      <vt:lpstr>Motivation</vt:lpstr>
      <vt:lpstr>PowerPoint Presentation</vt:lpstr>
      <vt:lpstr>Signal – Physiological And Neurological</vt:lpstr>
      <vt:lpstr>Title Slide with Photo</vt:lpstr>
      <vt:lpstr>Simple Agenda Title</vt:lpstr>
      <vt:lpstr>Stylish Agenda Title Goes Here</vt:lpstr>
      <vt:lpstr>Slide Title Here on Multiple Lines</vt:lpstr>
      <vt:lpstr>Section Title Goes Here</vt:lpstr>
      <vt:lpstr>Slide Title Goes Here</vt:lpstr>
      <vt:lpstr>Slide Title Goes Here</vt:lpstr>
      <vt:lpstr>Slide Title Goes Here</vt:lpstr>
      <vt:lpstr>Slide Title Here</vt:lpstr>
      <vt:lpstr>Slide Title Only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Notch Template</dc:title>
  <cp:lastModifiedBy>Veeral Mahesh Patel</cp:lastModifiedBy>
  <cp:revision>27</cp:revision>
  <dcterms:modified xsi:type="dcterms:W3CDTF">2025-06-08T01:55:55Z</dcterms:modified>
</cp:coreProperties>
</file>